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615"/>
  </p:normalViewPr>
  <p:slideViewPr>
    <p:cSldViewPr snapToGrid="0" snapToObjects="1">
      <p:cViewPr>
        <p:scale>
          <a:sx n="125" d="100"/>
          <a:sy n="125" d="100"/>
        </p:scale>
        <p:origin x="130" y="-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6CF4-0CCE-154A-A3B7-D3A8F1109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8AB70-7E97-EB40-9222-B9744EA7C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5F5E8-230C-BF4C-89BF-185D5622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DC89A-E888-3B46-95AB-198D9460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145DF-D904-3243-9A77-CDEE78B4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6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490D-0E76-B847-9C1F-D736CB1D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79C78-96DF-6A4D-8887-4C604A407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BCBF3-4233-E240-9FFD-0AD62B05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A0BE6-134F-7044-9C51-060BAA82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B33F1-434F-C44B-9110-E4253E48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8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ADA61-76AA-0149-BDCF-08302383C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2AB3-10C7-3542-8DB1-913D09EA2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57CA6-BDD6-B34A-B9A2-4B9F09B0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B1E5C-1045-2F4E-A7C6-DDE531C6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35A7-842C-654F-83CB-F0D6658A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4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3308-CC7E-524C-A699-D7532755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8854-60ED-B344-9303-B2A668E2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F394F-6E3B-C249-AFC4-7D6E4B9B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DC952-60CA-6D46-B78A-8A9E020D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03674-145D-1E4F-85CC-C5B30525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7089-FB18-D24E-8367-6491E0B6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8AAF-20EE-A141-9739-BE1634C91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7064-B726-8D4E-A331-DEE1B8FA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D7D24-8D98-CA48-9FA6-EECA5117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7362-77C7-FA4B-A98C-4C914C4F1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0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5632-3581-0E4B-B6CD-3E9171C4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83D24-B39F-D042-961A-92EBD8F71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B5D18-9543-6542-9244-FD7F035A8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390F5-6D12-0B4E-A036-C70A0608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BEADD-CEFA-3F44-B026-B90E9AE0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CB428-36A5-E44F-AF46-380D1522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BA5E-FC06-1743-B573-7B02CFE5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04BB9-092D-6841-8B6E-1C2075098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8F8D0-754E-B34A-8CA4-C40043248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154B72-940B-3E41-921F-2F775BF01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9939D-7EBE-AF41-A453-663148EC6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B615C-5DE2-DC49-9A37-77A4645C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D5C25-C478-4C44-8BF5-DBD37F25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138B6A-4374-5F4D-A8BE-14E265C5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4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B513-6E09-EF4C-939B-40A602B4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00379-27BB-DD46-BA81-2C1A8EF44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CA75C-615D-3047-AB88-47E15907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EC40D-4B49-D74C-BFDD-E6FB7A76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583F1-2FE1-1947-8D1C-A46638303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F7A55-A0C7-614E-A732-DE66A4D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668B5-EFAC-734A-88EE-C0D945A2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61AA-46CB-CA46-B584-E98AEDAFB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6E53-F8BF-3747-8CE6-DF7EA8981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4B334-4972-354E-9D5D-503F6682F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8C62-CDA2-344E-BFBB-FC5582D5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2E29D-41EB-1E42-AA28-E7929BED6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379D-08E8-7744-A44F-EECE31D0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1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DD98-F001-6B4B-A2B7-B76043D9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E450E-5245-164A-8FEA-D6BFA1420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205F2-F0DC-F142-A268-BC95B8A1F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0F051-A5AF-034F-9296-1AAC1836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387DD-EBF1-3E41-A33C-36069FFF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33469-B878-CB48-83DA-F5B592F0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2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6A01C-E3EE-0047-B70B-4A190EE2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3530D-BE41-A44D-955A-704AD1D6E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645E2-CF77-A34E-A11A-6CC072B17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20813-F3BF-F44B-886C-146FCEC39AD3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C3BD6-969A-7141-87C0-FA2122388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E4F22-9C14-1443-9CC8-5D2E00516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8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emf"/><Relationship Id="rId18" Type="http://schemas.microsoft.com/office/2007/relationships/hdphoto" Target="../media/hdphoto6.wdp"/><Relationship Id="rId3" Type="http://schemas.microsoft.com/office/2007/relationships/hdphoto" Target="../media/hdphoto1.wdp"/><Relationship Id="rId21" Type="http://schemas.openxmlformats.org/officeDocument/2006/relationships/image" Target="../media/image13.png"/><Relationship Id="rId7" Type="http://schemas.microsoft.com/office/2007/relationships/hdphoto" Target="../media/hdphoto3.wdp"/><Relationship Id="rId12" Type="http://schemas.openxmlformats.org/officeDocument/2006/relationships/image" Target="../media/image7.emf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emf"/><Relationship Id="rId5" Type="http://schemas.microsoft.com/office/2007/relationships/hdphoto" Target="../media/hdphoto2.wdp"/><Relationship Id="rId15" Type="http://schemas.openxmlformats.org/officeDocument/2006/relationships/image" Target="../media/image10.png"/><Relationship Id="rId23" Type="http://schemas.openxmlformats.org/officeDocument/2006/relationships/image" Target="../media/image15.png"/><Relationship Id="rId10" Type="http://schemas.openxmlformats.org/officeDocument/2006/relationships/image" Target="../media/image5.emf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9.emf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E70A6C49-FEA2-F543-9EBB-A805D9B5AC61}"/>
              </a:ext>
            </a:extLst>
          </p:cNvPr>
          <p:cNvSpPr txBox="1"/>
          <p:nvPr/>
        </p:nvSpPr>
        <p:spPr>
          <a:xfrm>
            <a:off x="236372" y="611634"/>
            <a:ext cx="39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a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E2C702-524F-8244-B5F2-25348EDFCBD5}"/>
              </a:ext>
            </a:extLst>
          </p:cNvPr>
          <p:cNvSpPr txBox="1"/>
          <p:nvPr/>
        </p:nvSpPr>
        <p:spPr>
          <a:xfrm>
            <a:off x="236372" y="316613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6D84B4-D2D1-45ED-8158-5F4E229928C3}"/>
              </a:ext>
            </a:extLst>
          </p:cNvPr>
          <p:cNvSpPr txBox="1"/>
          <p:nvPr/>
        </p:nvSpPr>
        <p:spPr>
          <a:xfrm>
            <a:off x="154813" y="67084"/>
            <a:ext cx="184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Figure 2</a:t>
            </a:r>
            <a:endParaRPr lang="en-HK" sz="2000" b="1" dirty="0"/>
          </a:p>
        </p:txBody>
      </p:sp>
      <p:sp>
        <p:nvSpPr>
          <p:cNvPr id="49" name="TextBox 38">
            <a:extLst>
              <a:ext uri="{FF2B5EF4-FFF2-40B4-BE49-F238E27FC236}">
                <a16:creationId xmlns:a16="http://schemas.microsoft.com/office/drawing/2014/main" id="{8046B67D-E880-194A-98D0-7CD9047FE881}"/>
              </a:ext>
            </a:extLst>
          </p:cNvPr>
          <p:cNvSpPr txBox="1"/>
          <p:nvPr/>
        </p:nvSpPr>
        <p:spPr>
          <a:xfrm>
            <a:off x="6682631" y="611634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2EEB428-271E-4F44-91F6-C545E55CD67F}"/>
              </a:ext>
            </a:extLst>
          </p:cNvPr>
          <p:cNvGrpSpPr/>
          <p:nvPr/>
        </p:nvGrpSpPr>
        <p:grpSpPr>
          <a:xfrm>
            <a:off x="7187217" y="683175"/>
            <a:ext cx="4306721" cy="5260462"/>
            <a:chOff x="7187217" y="683175"/>
            <a:chExt cx="4306721" cy="526046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CD2635-4534-4334-BCAB-B5A976F86675}"/>
                </a:ext>
              </a:extLst>
            </p:cNvPr>
            <p:cNvGrpSpPr/>
            <p:nvPr/>
          </p:nvGrpSpPr>
          <p:grpSpPr>
            <a:xfrm>
              <a:off x="7187217" y="683175"/>
              <a:ext cx="4306721" cy="3042333"/>
              <a:chOff x="7187217" y="683175"/>
              <a:chExt cx="4306721" cy="3042333"/>
            </a:xfrm>
          </p:grpSpPr>
          <p:pic>
            <p:nvPicPr>
              <p:cNvPr id="22" name="图片 26" descr="不同类型的料理&#10;&#10;低可信度描述已自动生成">
                <a:extLst>
                  <a:ext uri="{FF2B5EF4-FFF2-40B4-BE49-F238E27FC236}">
                    <a16:creationId xmlns:a16="http://schemas.microsoft.com/office/drawing/2014/main" id="{D1A03B01-5830-7F4A-8A9E-2270E79D8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07" t="4380" r="11040"/>
              <a:stretch/>
            </p:blipFill>
            <p:spPr>
              <a:xfrm>
                <a:off x="9238904" y="974862"/>
                <a:ext cx="1965434" cy="1327174"/>
              </a:xfrm>
              <a:prstGeom prst="rect">
                <a:avLst/>
              </a:prstGeom>
            </p:spPr>
          </p:pic>
          <p:pic>
            <p:nvPicPr>
              <p:cNvPr id="23" name="图片 27" descr="背景图案&#10;&#10;描述已自动生成">
                <a:extLst>
                  <a:ext uri="{FF2B5EF4-FFF2-40B4-BE49-F238E27FC236}">
                    <a16:creationId xmlns:a16="http://schemas.microsoft.com/office/drawing/2014/main" id="{59FD4384-440D-0149-8091-1EE354E6CD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0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93" t="-486"/>
              <a:stretch/>
            </p:blipFill>
            <p:spPr>
              <a:xfrm>
                <a:off x="7189132" y="960175"/>
                <a:ext cx="1965434" cy="1327174"/>
              </a:xfrm>
              <a:prstGeom prst="rect">
                <a:avLst/>
              </a:prstGeom>
            </p:spPr>
          </p:pic>
          <p:sp>
            <p:nvSpPr>
              <p:cNvPr id="24" name="TextBox 9">
                <a:extLst>
                  <a:ext uri="{FF2B5EF4-FFF2-40B4-BE49-F238E27FC236}">
                    <a16:creationId xmlns:a16="http://schemas.microsoft.com/office/drawing/2014/main" id="{8B5730B1-E242-3747-B9AD-6479CAC70CAA}"/>
                  </a:ext>
                </a:extLst>
              </p:cNvPr>
              <p:cNvSpPr txBox="1"/>
              <p:nvPr/>
            </p:nvSpPr>
            <p:spPr>
              <a:xfrm>
                <a:off x="7790823" y="683176"/>
                <a:ext cx="4411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cs typeface="Arial" panose="020B0604020202020204" pitchFamily="34" charset="0"/>
                  </a:rPr>
                  <a:t>SDB</a:t>
                </a: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9F1AB1DB-E1B4-E544-9EA2-392C597662EF}"/>
                  </a:ext>
                </a:extLst>
              </p:cNvPr>
              <p:cNvSpPr txBox="1"/>
              <p:nvPr/>
            </p:nvSpPr>
            <p:spPr>
              <a:xfrm>
                <a:off x="9894453" y="683175"/>
                <a:ext cx="6619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i="1" dirty="0">
                    <a:cs typeface="Arial" panose="020B0604020202020204" pitchFamily="34" charset="0"/>
                  </a:rPr>
                  <a:t>A. r </a:t>
                </a:r>
                <a:r>
                  <a:rPr lang="en-US" altLang="zh-CN" sz="1200" b="1" dirty="0"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26" name="TextBox 9">
                <a:extLst>
                  <a:ext uri="{FF2B5EF4-FFF2-40B4-BE49-F238E27FC236}">
                    <a16:creationId xmlns:a16="http://schemas.microsoft.com/office/drawing/2014/main" id="{D3CC930C-4661-B24A-953B-03C6682009CE}"/>
                  </a:ext>
                </a:extLst>
              </p:cNvPr>
              <p:cNvSpPr txBox="1"/>
              <p:nvPr/>
            </p:nvSpPr>
            <p:spPr>
              <a:xfrm rot="5400000">
                <a:off x="10831706" y="1539569"/>
                <a:ext cx="10474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cs typeface="Arial" panose="020B0604020202020204" pitchFamily="34" charset="0"/>
                  </a:rPr>
                  <a:t>Organoid 828</a:t>
                </a:r>
              </a:p>
            </p:txBody>
          </p:sp>
          <p:sp>
            <p:nvSpPr>
              <p:cNvPr id="27" name="TextBox 9">
                <a:extLst>
                  <a:ext uri="{FF2B5EF4-FFF2-40B4-BE49-F238E27FC236}">
                    <a16:creationId xmlns:a16="http://schemas.microsoft.com/office/drawing/2014/main" id="{75EC1FC2-6787-3643-8672-F4D92DB81997}"/>
                  </a:ext>
                </a:extLst>
              </p:cNvPr>
              <p:cNvSpPr txBox="1"/>
              <p:nvPr/>
            </p:nvSpPr>
            <p:spPr>
              <a:xfrm rot="5400000">
                <a:off x="10802899" y="2958257"/>
                <a:ext cx="10474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cs typeface="Arial" panose="020B0604020202020204" pitchFamily="34" charset="0"/>
                  </a:rPr>
                  <a:t>Organoid 816</a:t>
                </a:r>
              </a:p>
            </p:txBody>
          </p:sp>
          <p:pic>
            <p:nvPicPr>
              <p:cNvPr id="28" name="Picture 27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982F6384-1536-5B4D-B720-8AA1A1114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67" r="5231"/>
              <a:stretch/>
            </p:blipFill>
            <p:spPr>
              <a:xfrm>
                <a:off x="9238904" y="2398332"/>
                <a:ext cx="1965434" cy="1327175"/>
              </a:xfrm>
              <a:prstGeom prst="rect">
                <a:avLst/>
              </a:prstGeom>
            </p:spPr>
          </p:pic>
          <p:pic>
            <p:nvPicPr>
              <p:cNvPr id="29" name="Picture 28" descr="A picture containing nature, close&#10;&#10;Description automatically generated">
                <a:extLst>
                  <a:ext uri="{FF2B5EF4-FFF2-40B4-BE49-F238E27FC236}">
                    <a16:creationId xmlns:a16="http://schemas.microsoft.com/office/drawing/2014/main" id="{9650C7EB-7A46-FD48-9B7A-8F7CBDBA77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20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99"/>
              <a:stretch/>
            </p:blipFill>
            <p:spPr>
              <a:xfrm>
                <a:off x="7187217" y="2398333"/>
                <a:ext cx="1965434" cy="1327175"/>
              </a:xfrm>
              <a:prstGeom prst="rect">
                <a:avLst/>
              </a:prstGeom>
            </p:spPr>
          </p:pic>
          <p:cxnSp>
            <p:nvCxnSpPr>
              <p:cNvPr id="51" name="直线连接符 50">
                <a:extLst>
                  <a:ext uri="{FF2B5EF4-FFF2-40B4-BE49-F238E27FC236}">
                    <a16:creationId xmlns:a16="http://schemas.microsoft.com/office/drawing/2014/main" id="{AF2E39A7-C51D-4A49-8249-383E1FA0C5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0947" y="3578634"/>
                <a:ext cx="41641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50">
                <a:extLst>
                  <a:ext uri="{FF2B5EF4-FFF2-40B4-BE49-F238E27FC236}">
                    <a16:creationId xmlns:a16="http://schemas.microsoft.com/office/drawing/2014/main" id="{9C2FC529-2BCF-4B47-BC69-33F35292B0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0947" y="2157759"/>
                <a:ext cx="41641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50">
                <a:extLst>
                  <a:ext uri="{FF2B5EF4-FFF2-40B4-BE49-F238E27FC236}">
                    <a16:creationId xmlns:a16="http://schemas.microsoft.com/office/drawing/2014/main" id="{E4420AB6-44DE-AF4F-8B90-9799FEA3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4487" y="2157759"/>
                <a:ext cx="41641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50">
                <a:extLst>
                  <a:ext uri="{FF2B5EF4-FFF2-40B4-BE49-F238E27FC236}">
                    <a16:creationId xmlns:a16="http://schemas.microsoft.com/office/drawing/2014/main" id="{D6A181C3-0140-D543-8A50-A1600E903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4487" y="3581758"/>
                <a:ext cx="41641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3C21645-2551-4D5F-A13B-CD3CC5DFAF66}"/>
                </a:ext>
              </a:extLst>
            </p:cNvPr>
            <p:cNvGrpSpPr/>
            <p:nvPr/>
          </p:nvGrpSpPr>
          <p:grpSpPr>
            <a:xfrm>
              <a:off x="7521722" y="4165687"/>
              <a:ext cx="3682447" cy="1777950"/>
              <a:chOff x="7521722" y="4165687"/>
              <a:chExt cx="3682447" cy="177795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E8BDEF5-F2FA-4A55-B4E0-FF945EA300A9}"/>
                  </a:ext>
                </a:extLst>
              </p:cNvPr>
              <p:cNvGrpSpPr/>
              <p:nvPr/>
            </p:nvGrpSpPr>
            <p:grpSpPr>
              <a:xfrm>
                <a:off x="9730722" y="4212961"/>
                <a:ext cx="1473447" cy="1730676"/>
                <a:chOff x="9730722" y="4212961"/>
                <a:chExt cx="1473447" cy="1730676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01DA294-2733-7A4F-842B-E53F178E0494}"/>
                    </a:ext>
                  </a:extLst>
                </p:cNvPr>
                <p:cNvSpPr txBox="1"/>
                <p:nvPr/>
              </p:nvSpPr>
              <p:spPr>
                <a:xfrm>
                  <a:off x="10193081" y="5682027"/>
                  <a:ext cx="41229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dirty="0">
                      <a:cs typeface="Arial" panose="020B0604020202020204" pitchFamily="34" charset="0"/>
                    </a:rPr>
                    <a:t>SDB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4DDE380-E251-8E41-8903-28470616077C}"/>
                    </a:ext>
                  </a:extLst>
                </p:cNvPr>
                <p:cNvSpPr txBox="1"/>
                <p:nvPr/>
              </p:nvSpPr>
              <p:spPr>
                <a:xfrm>
                  <a:off x="10481368" y="5681729"/>
                  <a:ext cx="60946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i="1" dirty="0">
                      <a:cs typeface="Arial" panose="020B0604020202020204" pitchFamily="34" charset="0"/>
                    </a:rPr>
                    <a:t>A. r </a:t>
                  </a:r>
                  <a:r>
                    <a:rPr lang="en-US" altLang="zh-CN" sz="1050" dirty="0">
                      <a:cs typeface="Arial" panose="020B0604020202020204" pitchFamily="34" charset="0"/>
                    </a:rPr>
                    <a:t>CM</a:t>
                  </a: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8A2E206-2AAF-5A4A-B280-D1945FC441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2384"/>
                <a:stretch/>
              </p:blipFill>
              <p:spPr>
                <a:xfrm>
                  <a:off x="9917374" y="4257480"/>
                  <a:ext cx="1286795" cy="1549280"/>
                </a:xfrm>
                <a:prstGeom prst="rect">
                  <a:avLst/>
                </a:prstGeom>
              </p:spPr>
            </p:pic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417FD7D-D18D-2D46-94DF-35784902A287}"/>
                    </a:ext>
                  </a:extLst>
                </p:cNvPr>
                <p:cNvSpPr txBox="1"/>
                <p:nvPr/>
              </p:nvSpPr>
              <p:spPr>
                <a:xfrm rot="16200000">
                  <a:off x="9168757" y="4904116"/>
                  <a:ext cx="133937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cs typeface="Arial" panose="020B0604020202020204" pitchFamily="34" charset="0"/>
                    </a:rPr>
                    <a:t>Surface area ( 10</a:t>
                  </a:r>
                  <a:r>
                    <a:rPr lang="en-US" sz="800" baseline="30000" dirty="0">
                      <a:cs typeface="Arial" panose="020B0604020202020204" pitchFamily="34" charset="0"/>
                    </a:rPr>
                    <a:t>4 </a:t>
                  </a:r>
                  <a:r>
                    <a:rPr lang="en-US" sz="800" dirty="0">
                      <a:cs typeface="Arial" panose="020B0604020202020204" pitchFamily="34" charset="0"/>
                    </a:rPr>
                    <a:t>µm</a:t>
                  </a:r>
                  <a:r>
                    <a:rPr lang="en-US" sz="800" baseline="30000" dirty="0">
                      <a:cs typeface="Arial" panose="020B0604020202020204" pitchFamily="34" charset="0"/>
                    </a:rPr>
                    <a:t>2 </a:t>
                  </a:r>
                  <a:r>
                    <a:rPr lang="en-US" sz="800" dirty="0">
                      <a:cs typeface="Arial" panose="020B0604020202020204" pitchFamily="34" charset="0"/>
                    </a:rPr>
                    <a:t>)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3B38925-6F9A-214F-B737-EF1BF098B9D6}"/>
                    </a:ext>
                  </a:extLst>
                </p:cNvPr>
                <p:cNvSpPr txBox="1"/>
                <p:nvPr/>
              </p:nvSpPr>
              <p:spPr>
                <a:xfrm>
                  <a:off x="10257424" y="4212961"/>
                  <a:ext cx="5709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>
                      <a:cs typeface="Arial" panose="020B0604020202020204" pitchFamily="34" charset="0"/>
                    </a:rPr>
                    <a:t>P&lt;</a:t>
                  </a:r>
                  <a:r>
                    <a:rPr lang="en-US" sz="800" dirty="0">
                      <a:cs typeface="Arial" panose="020B0604020202020204" pitchFamily="34" charset="0"/>
                    </a:rPr>
                    <a:t>0.0001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64DCE41-AB6B-42B6-806C-507B9B07AB14}"/>
                  </a:ext>
                </a:extLst>
              </p:cNvPr>
              <p:cNvGrpSpPr/>
              <p:nvPr/>
            </p:nvGrpSpPr>
            <p:grpSpPr>
              <a:xfrm>
                <a:off x="7521722" y="4165687"/>
                <a:ext cx="1475574" cy="1770256"/>
                <a:chOff x="7521722" y="4165687"/>
                <a:chExt cx="1475574" cy="1770256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1B4A13A-2F33-4F4D-B197-30DC15892C4B}"/>
                    </a:ext>
                  </a:extLst>
                </p:cNvPr>
                <p:cNvSpPr txBox="1"/>
                <p:nvPr/>
              </p:nvSpPr>
              <p:spPr>
                <a:xfrm rot="16200000">
                  <a:off x="6959757" y="4876686"/>
                  <a:ext cx="133937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cs typeface="Arial" panose="020B0604020202020204" pitchFamily="34" charset="0"/>
                    </a:rPr>
                    <a:t>Surface area ( 10</a:t>
                  </a:r>
                  <a:r>
                    <a:rPr lang="en-US" sz="800" baseline="30000" dirty="0">
                      <a:cs typeface="Arial" panose="020B0604020202020204" pitchFamily="34" charset="0"/>
                    </a:rPr>
                    <a:t>4 </a:t>
                  </a:r>
                  <a:r>
                    <a:rPr lang="en-US" sz="800" dirty="0">
                      <a:cs typeface="Arial" panose="020B0604020202020204" pitchFamily="34" charset="0"/>
                    </a:rPr>
                    <a:t>µm</a:t>
                  </a:r>
                  <a:r>
                    <a:rPr lang="en-US" sz="800" baseline="30000" dirty="0">
                      <a:cs typeface="Arial" panose="020B0604020202020204" pitchFamily="34" charset="0"/>
                    </a:rPr>
                    <a:t>2 </a:t>
                  </a:r>
                  <a:r>
                    <a:rPr lang="en-US" sz="800" dirty="0">
                      <a:cs typeface="Arial" panose="020B0604020202020204" pitchFamily="34" charset="0"/>
                    </a:rPr>
                    <a:t>)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9D8C280-D3C3-ED43-8965-B5DB284ED95B}"/>
                    </a:ext>
                  </a:extLst>
                </p:cNvPr>
                <p:cNvSpPr txBox="1"/>
                <p:nvPr/>
              </p:nvSpPr>
              <p:spPr>
                <a:xfrm>
                  <a:off x="7995749" y="5682027"/>
                  <a:ext cx="40427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dirty="0">
                      <a:cs typeface="Arial" panose="020B0604020202020204" pitchFamily="34" charset="0"/>
                    </a:rPr>
                    <a:t>SDB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B1CB300-FD8F-4F4E-B852-90BADE5A0DE5}"/>
                    </a:ext>
                  </a:extLst>
                </p:cNvPr>
                <p:cNvSpPr txBox="1"/>
                <p:nvPr/>
              </p:nvSpPr>
              <p:spPr>
                <a:xfrm>
                  <a:off x="8293272" y="5681729"/>
                  <a:ext cx="59182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i="1" dirty="0">
                      <a:cs typeface="Arial" panose="020B0604020202020204" pitchFamily="34" charset="0"/>
                    </a:rPr>
                    <a:t>A. r </a:t>
                  </a:r>
                  <a:r>
                    <a:rPr lang="en-US" altLang="zh-CN" sz="1050" dirty="0">
                      <a:cs typeface="Arial" panose="020B0604020202020204" pitchFamily="34" charset="0"/>
                    </a:rPr>
                    <a:t>CM</a:t>
                  </a: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A961013-B649-1040-B236-43FCC111DB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9824"/>
                <a:stretch/>
              </p:blipFill>
              <p:spPr>
                <a:xfrm>
                  <a:off x="7729395" y="4234243"/>
                  <a:ext cx="1267901" cy="1550030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1676BAB-5478-6C46-9564-10259B116FC3}"/>
                    </a:ext>
                  </a:extLst>
                </p:cNvPr>
                <p:cNvSpPr txBox="1"/>
                <p:nvPr/>
              </p:nvSpPr>
              <p:spPr>
                <a:xfrm>
                  <a:off x="8083811" y="4165687"/>
                  <a:ext cx="5709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i="1" dirty="0">
                      <a:cs typeface="Arial" panose="020B0604020202020204" pitchFamily="34" charset="0"/>
                    </a:rPr>
                    <a:t>P&lt;</a:t>
                  </a:r>
                  <a:r>
                    <a:rPr lang="en-US" sz="800" dirty="0">
                      <a:cs typeface="Arial" panose="020B0604020202020204" pitchFamily="34" charset="0"/>
                    </a:rPr>
                    <a:t>0.0001</a:t>
                  </a: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A147BF-1A8B-4379-8C5B-593662CC9993}"/>
              </a:ext>
            </a:extLst>
          </p:cNvPr>
          <p:cNvGrpSpPr/>
          <p:nvPr/>
        </p:nvGrpSpPr>
        <p:grpSpPr>
          <a:xfrm>
            <a:off x="420830" y="884997"/>
            <a:ext cx="6399388" cy="1597832"/>
            <a:chOff x="420830" y="884997"/>
            <a:chExt cx="6399388" cy="15978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33A956-66F0-4B78-8FA9-52E1A7822CFC}"/>
                </a:ext>
              </a:extLst>
            </p:cNvPr>
            <p:cNvGrpSpPr/>
            <p:nvPr/>
          </p:nvGrpSpPr>
          <p:grpSpPr>
            <a:xfrm>
              <a:off x="4308266" y="906986"/>
              <a:ext cx="1973101" cy="1567969"/>
              <a:chOff x="2571830" y="906986"/>
              <a:chExt cx="1973101" cy="1567969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16802A7B-9172-1C4B-922F-1E19BA0CCD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469" t="8554" r="16553" b="8652"/>
              <a:stretch/>
            </p:blipFill>
            <p:spPr>
              <a:xfrm>
                <a:off x="2843180" y="1083610"/>
                <a:ext cx="1635854" cy="1161383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F3E7D18-46A5-904E-A81B-4DE396A7587C}"/>
                  </a:ext>
                </a:extLst>
              </p:cNvPr>
              <p:cNvSpPr txBox="1"/>
              <p:nvPr/>
            </p:nvSpPr>
            <p:spPr>
              <a:xfrm>
                <a:off x="3386810" y="906986"/>
                <a:ext cx="4026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cs typeface="Arial" panose="020B0604020202020204" pitchFamily="34" charset="0"/>
                  </a:rPr>
                  <a:t>HT29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04C562-D2BE-EE45-B245-1A472CC14720}"/>
                  </a:ext>
                </a:extLst>
              </p:cNvPr>
              <p:cNvSpPr txBox="1"/>
              <p:nvPr/>
            </p:nvSpPr>
            <p:spPr>
              <a:xfrm>
                <a:off x="3973941" y="1073299"/>
                <a:ext cx="57099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>
                    <a:cs typeface="Arial" panose="020B0604020202020204" pitchFamily="34" charset="0"/>
                  </a:rPr>
                  <a:t>P</a:t>
                </a:r>
                <a:r>
                  <a:rPr lang="en-US" sz="800" dirty="0">
                    <a:cs typeface="Arial" panose="020B0604020202020204" pitchFamily="34" charset="0"/>
                  </a:rPr>
                  <a:t>=0.0004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5007BD4-E711-5242-8B9B-3FE893D251F4}"/>
                  </a:ext>
                </a:extLst>
              </p:cNvPr>
              <p:cNvSpPr txBox="1"/>
              <p:nvPr/>
            </p:nvSpPr>
            <p:spPr>
              <a:xfrm rot="16200000">
                <a:off x="2122989" y="1495227"/>
                <a:ext cx="12362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dirty="0">
                    <a:cs typeface="Arial" panose="020B0604020202020204" pitchFamily="34" charset="0"/>
                  </a:rPr>
                  <a:t>Cell viability</a:t>
                </a:r>
              </a:p>
              <a:p>
                <a:pPr algn="ctr"/>
                <a:r>
                  <a:rPr lang="en-US" altLang="zh-CN" sz="800" dirty="0">
                    <a:cs typeface="Arial" panose="020B0604020202020204" pitchFamily="34" charset="0"/>
                  </a:rPr>
                  <a:t>(Absorbance OD=570nm)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E82F31-A3B7-DE4C-BBAA-1E49EEC61F4D}"/>
                  </a:ext>
                </a:extLst>
              </p:cNvPr>
              <p:cNvSpPr txBox="1"/>
              <p:nvPr/>
            </p:nvSpPr>
            <p:spPr>
              <a:xfrm>
                <a:off x="3347906" y="2221039"/>
                <a:ext cx="79701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cs typeface="Arial" panose="020B0604020202020204" pitchFamily="34" charset="0"/>
                  </a:rPr>
                  <a:t>Time ( </a:t>
                </a:r>
                <a:r>
                  <a:rPr lang="en-US" sz="1050" dirty="0" err="1">
                    <a:cs typeface="Arial" panose="020B0604020202020204" pitchFamily="34" charset="0"/>
                  </a:rPr>
                  <a:t>hrs</a:t>
                </a:r>
                <a:r>
                  <a:rPr lang="en-US" sz="1050" dirty="0">
                    <a:cs typeface="Arial" panose="020B0604020202020204" pitchFamily="34" charset="0"/>
                  </a:rPr>
                  <a:t> )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0B9D97-0952-488D-BC48-5F6E024096CF}"/>
                </a:ext>
              </a:extLst>
            </p:cNvPr>
            <p:cNvGrpSpPr/>
            <p:nvPr/>
          </p:nvGrpSpPr>
          <p:grpSpPr>
            <a:xfrm>
              <a:off x="420830" y="884997"/>
              <a:ext cx="2021203" cy="1597832"/>
              <a:chOff x="4565891" y="875761"/>
              <a:chExt cx="2021203" cy="1597832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A03764F4-42F5-A146-B8E1-E7EECB5E36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5580" t="8600" r="14239" b="9850"/>
              <a:stretch/>
            </p:blipFill>
            <p:spPr>
              <a:xfrm>
                <a:off x="4833495" y="1064826"/>
                <a:ext cx="1753599" cy="1161383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B849C61-971B-4441-8CE5-0AA0CD682C6E}"/>
                  </a:ext>
                </a:extLst>
              </p:cNvPr>
              <p:cNvSpPr txBox="1"/>
              <p:nvPr/>
            </p:nvSpPr>
            <p:spPr>
              <a:xfrm>
                <a:off x="5479117" y="875761"/>
                <a:ext cx="54854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cs typeface="Arial" panose="020B0604020202020204" pitchFamily="34" charset="0"/>
                  </a:rPr>
                  <a:t>NCM460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ED39426-9529-774B-B178-E93E54CCA1CD}"/>
                  </a:ext>
                </a:extLst>
              </p:cNvPr>
              <p:cNvSpPr txBox="1"/>
              <p:nvPr/>
            </p:nvSpPr>
            <p:spPr>
              <a:xfrm>
                <a:off x="5889069" y="1110265"/>
                <a:ext cx="57099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>
                    <a:cs typeface="Arial" panose="020B0604020202020204" pitchFamily="34" charset="0"/>
                  </a:rPr>
                  <a:t>P</a:t>
                </a:r>
                <a:r>
                  <a:rPr lang="en-US" sz="800" dirty="0">
                    <a:cs typeface="Arial" panose="020B0604020202020204" pitchFamily="34" charset="0"/>
                  </a:rPr>
                  <a:t>=0.0018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8DF60D7-3596-CE41-9F26-AFB787A4757F}"/>
                  </a:ext>
                </a:extLst>
              </p:cNvPr>
              <p:cNvSpPr txBox="1"/>
              <p:nvPr/>
            </p:nvSpPr>
            <p:spPr>
              <a:xfrm rot="16200000">
                <a:off x="4117050" y="1495227"/>
                <a:ext cx="12362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dirty="0">
                    <a:cs typeface="Arial" panose="020B0604020202020204" pitchFamily="34" charset="0"/>
                  </a:rPr>
                  <a:t>Cell viability</a:t>
                </a:r>
              </a:p>
              <a:p>
                <a:pPr algn="ctr"/>
                <a:r>
                  <a:rPr lang="en-US" altLang="zh-CN" sz="800" dirty="0">
                    <a:cs typeface="Arial" panose="020B0604020202020204" pitchFamily="34" charset="0"/>
                  </a:rPr>
                  <a:t>(Absorbance OD=570nm)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F4621FD-0CA8-1446-AE62-B2FC1151BA9B}"/>
                  </a:ext>
                </a:extLst>
              </p:cNvPr>
              <p:cNvSpPr txBox="1"/>
              <p:nvPr/>
            </p:nvSpPr>
            <p:spPr>
              <a:xfrm>
                <a:off x="5421025" y="2219677"/>
                <a:ext cx="79701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cs typeface="Arial" panose="020B0604020202020204" pitchFamily="34" charset="0"/>
                  </a:rPr>
                  <a:t>Time ( </a:t>
                </a:r>
                <a:r>
                  <a:rPr lang="en-US" sz="1050" dirty="0" err="1">
                    <a:cs typeface="Arial" panose="020B0604020202020204" pitchFamily="34" charset="0"/>
                  </a:rPr>
                  <a:t>hrs</a:t>
                </a:r>
                <a:r>
                  <a:rPr lang="en-US" sz="1050" dirty="0">
                    <a:cs typeface="Arial" panose="020B0604020202020204" pitchFamily="34" charset="0"/>
                  </a:rPr>
                  <a:t> )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2F7743-EAF9-4741-BA86-4E07D966E03F}"/>
                </a:ext>
              </a:extLst>
            </p:cNvPr>
            <p:cNvGrpSpPr/>
            <p:nvPr/>
          </p:nvGrpSpPr>
          <p:grpSpPr>
            <a:xfrm>
              <a:off x="2328916" y="886184"/>
              <a:ext cx="2033157" cy="1587948"/>
              <a:chOff x="577771" y="886184"/>
              <a:chExt cx="2033157" cy="158794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DB0C37A-A06E-B143-AC06-6E76657CCB52}"/>
                  </a:ext>
                </a:extLst>
              </p:cNvPr>
              <p:cNvSpPr txBox="1"/>
              <p:nvPr/>
            </p:nvSpPr>
            <p:spPr>
              <a:xfrm>
                <a:off x="2039938" y="1181021"/>
                <a:ext cx="57099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i="1" dirty="0">
                    <a:cs typeface="Arial" panose="020B0604020202020204" pitchFamily="34" charset="0"/>
                  </a:rPr>
                  <a:t>P</a:t>
                </a:r>
                <a:r>
                  <a:rPr lang="en-US" sz="800" dirty="0">
                    <a:cs typeface="Arial" panose="020B0604020202020204" pitchFamily="34" charset="0"/>
                  </a:rPr>
                  <a:t>=0.0046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6D1EADF-BDD0-284F-B25B-DD0DA41B8D6B}"/>
                  </a:ext>
                </a:extLst>
              </p:cNvPr>
              <p:cNvSpPr txBox="1"/>
              <p:nvPr/>
            </p:nvSpPr>
            <p:spPr>
              <a:xfrm>
                <a:off x="1450587" y="886184"/>
                <a:ext cx="47961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cs typeface="Arial" panose="020B0604020202020204" pitchFamily="34" charset="0"/>
                  </a:rPr>
                  <a:t>SW480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A7D1A8C-D631-E040-B475-7F9CFD285076}"/>
                  </a:ext>
                </a:extLst>
              </p:cNvPr>
              <p:cNvSpPr txBox="1"/>
              <p:nvPr/>
            </p:nvSpPr>
            <p:spPr>
              <a:xfrm rot="16200000">
                <a:off x="128930" y="1495227"/>
                <a:ext cx="12362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dirty="0">
                    <a:cs typeface="Arial" panose="020B0604020202020204" pitchFamily="34" charset="0"/>
                  </a:rPr>
                  <a:t>Cell viability</a:t>
                </a:r>
              </a:p>
              <a:p>
                <a:pPr algn="ctr"/>
                <a:r>
                  <a:rPr lang="en-US" sz="800" dirty="0">
                    <a:cs typeface="Arial" panose="020B0604020202020204" pitchFamily="34" charset="0"/>
                  </a:rPr>
                  <a:t>(Absorbance OD=570nm)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D37C0-57BF-D744-8C14-75661CF2EB05}"/>
                  </a:ext>
                </a:extLst>
              </p:cNvPr>
              <p:cNvSpPr txBox="1"/>
              <p:nvPr/>
            </p:nvSpPr>
            <p:spPr>
              <a:xfrm>
                <a:off x="1437139" y="2220216"/>
                <a:ext cx="79701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cs typeface="Arial" panose="020B0604020202020204" pitchFamily="34" charset="0"/>
                  </a:rPr>
                  <a:t>Time ( </a:t>
                </a:r>
                <a:r>
                  <a:rPr lang="en-US" sz="1050" dirty="0" err="1">
                    <a:cs typeface="Arial" panose="020B0604020202020204" pitchFamily="34" charset="0"/>
                  </a:rPr>
                  <a:t>hrs</a:t>
                </a:r>
                <a:r>
                  <a:rPr lang="en-US" sz="1050" dirty="0">
                    <a:cs typeface="Arial" panose="020B0604020202020204" pitchFamily="34" charset="0"/>
                  </a:rPr>
                  <a:t> )</a:t>
                </a: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83F4B10-140B-604D-8336-24D534DBF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6843" t="9192" r="20439" b="9869"/>
              <a:stretch/>
            </p:blipFill>
            <p:spPr>
              <a:xfrm>
                <a:off x="880318" y="1081587"/>
                <a:ext cx="1635854" cy="1152153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441F144-E5D5-4981-8897-18FF56504F10}"/>
                </a:ext>
              </a:extLst>
            </p:cNvPr>
            <p:cNvGrpSpPr/>
            <p:nvPr/>
          </p:nvGrpSpPr>
          <p:grpSpPr>
            <a:xfrm>
              <a:off x="6302375" y="1299022"/>
              <a:ext cx="517843" cy="354097"/>
              <a:chOff x="6302375" y="1299022"/>
              <a:chExt cx="517843" cy="35409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398A674-9214-4AAB-AEF7-183B98524531}"/>
                  </a:ext>
                </a:extLst>
              </p:cNvPr>
              <p:cNvSpPr/>
              <p:nvPr/>
            </p:nvSpPr>
            <p:spPr>
              <a:xfrm>
                <a:off x="6302375" y="1514168"/>
                <a:ext cx="50800" cy="508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679915A-CCE1-446E-8AB1-543507F077D9}"/>
                  </a:ext>
                </a:extLst>
              </p:cNvPr>
              <p:cNvSpPr/>
              <p:nvPr/>
            </p:nvSpPr>
            <p:spPr>
              <a:xfrm>
                <a:off x="6302375" y="1381046"/>
                <a:ext cx="50800" cy="508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176A1D9-1633-40B1-B71E-A08A32E9C32C}"/>
                  </a:ext>
                </a:extLst>
              </p:cNvPr>
              <p:cNvSpPr txBox="1"/>
              <p:nvPr/>
            </p:nvSpPr>
            <p:spPr>
              <a:xfrm>
                <a:off x="6313439" y="1299022"/>
                <a:ext cx="3497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dirty="0">
                    <a:cs typeface="Arial" panose="020B0604020202020204" pitchFamily="34" charset="0"/>
                  </a:rPr>
                  <a:t>SDB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5764645-B89F-45E9-910B-3FE893B1BC78}"/>
                  </a:ext>
                </a:extLst>
              </p:cNvPr>
              <p:cNvSpPr txBox="1"/>
              <p:nvPr/>
            </p:nvSpPr>
            <p:spPr>
              <a:xfrm>
                <a:off x="6327775" y="1437675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i="1" dirty="0">
                    <a:cs typeface="Arial" panose="020B0604020202020204" pitchFamily="34" charset="0"/>
                  </a:rPr>
                  <a:t>A. r </a:t>
                </a:r>
                <a:r>
                  <a:rPr lang="en-US" altLang="zh-CN" sz="800" dirty="0">
                    <a:cs typeface="Arial" panose="020B0604020202020204" pitchFamily="34" charset="0"/>
                  </a:rPr>
                  <a:t>CM</a:t>
                </a:r>
              </a:p>
            </p:txBody>
          </p:sp>
        </p:grpSp>
      </p:grp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5BEBA19-EB5D-EC4A-BA1D-AD57881BC14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04" t="39371" r="4069" b="35719"/>
          <a:stretch/>
        </p:blipFill>
        <p:spPr>
          <a:xfrm>
            <a:off x="2530927" y="3224404"/>
            <a:ext cx="692978" cy="697964"/>
          </a:xfrm>
          <a:prstGeom prst="ellipse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917CAA-909E-0A4A-A4A0-C90C5EBD60C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74" t="69366" r="12530" b="7197"/>
          <a:stretch/>
        </p:blipFill>
        <p:spPr>
          <a:xfrm>
            <a:off x="1687349" y="3224404"/>
            <a:ext cx="692979" cy="697964"/>
          </a:xfrm>
          <a:prstGeom prst="flowChartConnector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C5254-1C61-A94E-81CC-EB43D6C3C8D9}"/>
              </a:ext>
            </a:extLst>
          </p:cNvPr>
          <p:cNvSpPr txBox="1"/>
          <p:nvPr/>
        </p:nvSpPr>
        <p:spPr>
          <a:xfrm>
            <a:off x="2552199" y="4066955"/>
            <a:ext cx="65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cs typeface="Arial" panose="020B0604020202020204" pitchFamily="34" charset="0"/>
              </a:rPr>
              <a:t>A. r </a:t>
            </a:r>
            <a:r>
              <a:rPr lang="en-US" sz="1200" dirty="0">
                <a:cs typeface="Arial" panose="020B0604020202020204" pitchFamily="34" charset="0"/>
              </a:rPr>
              <a:t>CM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370DF-11AF-2C4A-A17B-654CA57415E1}"/>
              </a:ext>
            </a:extLst>
          </p:cNvPr>
          <p:cNvSpPr txBox="1"/>
          <p:nvPr/>
        </p:nvSpPr>
        <p:spPr>
          <a:xfrm>
            <a:off x="1817272" y="406695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Arial" panose="020B0604020202020204" pitchFamily="34" charset="0"/>
              </a:rPr>
              <a:t>SDB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75608E-902D-7B47-873A-AF5EE2DE58B1}"/>
              </a:ext>
            </a:extLst>
          </p:cNvPr>
          <p:cNvSpPr txBox="1"/>
          <p:nvPr/>
        </p:nvSpPr>
        <p:spPr>
          <a:xfrm rot="16200000">
            <a:off x="1476853" y="4983991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cs typeface="Arial" panose="020B0604020202020204" pitchFamily="34" charset="0"/>
              </a:rPr>
              <a:t>Colony formation</a:t>
            </a:r>
          </a:p>
          <a:p>
            <a:pPr algn="ctr"/>
            <a:r>
              <a:rPr lang="en-US" sz="800" dirty="0">
                <a:cs typeface="Arial" panose="020B0604020202020204" pitchFamily="34" charset="0"/>
              </a:rPr>
              <a:t> (% of control)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870D980-521F-4750-B604-0EA783731C88}"/>
              </a:ext>
            </a:extLst>
          </p:cNvPr>
          <p:cNvSpPr txBox="1"/>
          <p:nvPr/>
        </p:nvSpPr>
        <p:spPr>
          <a:xfrm>
            <a:off x="2119164" y="3014114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cs typeface="Arial" panose="020B0604020202020204" pitchFamily="34" charset="0"/>
              </a:rPr>
              <a:t>SW480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ECC1AFE-7C19-984C-A9B6-76BA1B67CE85}"/>
              </a:ext>
            </a:extLst>
          </p:cNvPr>
          <p:cNvSpPr txBox="1"/>
          <p:nvPr/>
        </p:nvSpPr>
        <p:spPr>
          <a:xfrm>
            <a:off x="4458210" y="4066955"/>
            <a:ext cx="65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cs typeface="Arial" panose="020B0604020202020204" pitchFamily="34" charset="0"/>
              </a:rPr>
              <a:t>A. r </a:t>
            </a:r>
            <a:r>
              <a:rPr lang="en-US" altLang="zh-CN" sz="1200" dirty="0">
                <a:cs typeface="Arial" panose="020B0604020202020204" pitchFamily="34" charset="0"/>
              </a:rPr>
              <a:t>CM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EFDA122-D3B2-044E-9A2B-3A2E6672A03A}"/>
              </a:ext>
            </a:extLst>
          </p:cNvPr>
          <p:cNvSpPr txBox="1"/>
          <p:nvPr/>
        </p:nvSpPr>
        <p:spPr>
          <a:xfrm>
            <a:off x="3721725" y="4072061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Arial" panose="020B0604020202020204" pitchFamily="34" charset="0"/>
              </a:rPr>
              <a:t>SDB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42D9E0-ED8B-453A-B4FB-E5965181E408}"/>
              </a:ext>
            </a:extLst>
          </p:cNvPr>
          <p:cNvSpPr txBox="1"/>
          <p:nvPr/>
        </p:nvSpPr>
        <p:spPr>
          <a:xfrm>
            <a:off x="4143129" y="3015479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cs typeface="Arial" panose="020B0604020202020204" pitchFamily="34" charset="0"/>
              </a:rPr>
              <a:t>HT29</a:t>
            </a:r>
          </a:p>
        </p:txBody>
      </p:sp>
      <p:pic>
        <p:nvPicPr>
          <p:cNvPr id="73" name="图片 19" descr="圆圈&#10;&#10;描述已自动生成">
            <a:extLst>
              <a:ext uri="{FF2B5EF4-FFF2-40B4-BE49-F238E27FC236}">
                <a16:creationId xmlns:a16="http://schemas.microsoft.com/office/drawing/2014/main" id="{7D1E4CD8-2D24-4C22-883D-F967AEF9F29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0" t="36443" r="22924" b="39889"/>
          <a:stretch/>
        </p:blipFill>
        <p:spPr>
          <a:xfrm>
            <a:off x="3569979" y="3228400"/>
            <a:ext cx="697338" cy="688662"/>
          </a:xfrm>
          <a:prstGeom prst="ellipse">
            <a:avLst/>
          </a:prstGeom>
        </p:spPr>
      </p:pic>
      <p:pic>
        <p:nvPicPr>
          <p:cNvPr id="75" name="图片 21" descr="图片包含 背景图案&#10;&#10;描述已自动生成">
            <a:extLst>
              <a:ext uri="{FF2B5EF4-FFF2-40B4-BE49-F238E27FC236}">
                <a16:creationId xmlns:a16="http://schemas.microsoft.com/office/drawing/2014/main" id="{340125BB-72D1-4EC1-AB01-B5709627AF0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39668" r="20063" b="39158"/>
          <a:stretch/>
        </p:blipFill>
        <p:spPr>
          <a:xfrm>
            <a:off x="4475583" y="3228400"/>
            <a:ext cx="677002" cy="688662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EA04C9-B2B1-4482-8FA0-C7B681725F5E}"/>
              </a:ext>
            </a:extLst>
          </p:cNvPr>
          <p:cNvGrpSpPr/>
          <p:nvPr/>
        </p:nvGrpSpPr>
        <p:grpSpPr>
          <a:xfrm>
            <a:off x="2103948" y="4493847"/>
            <a:ext cx="1114550" cy="1408178"/>
            <a:chOff x="2103948" y="4575920"/>
            <a:chExt cx="1114550" cy="14081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3252C08-076D-0B40-BD66-9C5D03A2E1BF}"/>
                </a:ext>
              </a:extLst>
            </p:cNvPr>
            <p:cNvSpPr txBox="1"/>
            <p:nvPr/>
          </p:nvSpPr>
          <p:spPr>
            <a:xfrm>
              <a:off x="2148980" y="5694516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cs typeface="Arial" panose="020B0604020202020204" pitchFamily="34" charset="0"/>
                </a:rPr>
                <a:t>CTRL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7F6077-55D0-7746-BBDD-C3AE485BAA15}"/>
                </a:ext>
              </a:extLst>
            </p:cNvPr>
            <p:cNvSpPr txBox="1"/>
            <p:nvPr/>
          </p:nvSpPr>
          <p:spPr>
            <a:xfrm>
              <a:off x="2492683" y="5694218"/>
              <a:ext cx="325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cs typeface="Arial" panose="020B0604020202020204" pitchFamily="34" charset="0"/>
                </a:rPr>
                <a:t>A.R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D0D543-34DF-A744-9C0E-B74C8AC99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t="-384" b="-4039"/>
            <a:stretch/>
          </p:blipFill>
          <p:spPr>
            <a:xfrm>
              <a:off x="2103948" y="4575920"/>
              <a:ext cx="985006" cy="136964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FB0243B-3BFA-E54C-8874-7E9AC37F8CC9}"/>
                </a:ext>
              </a:extLst>
            </p:cNvPr>
            <p:cNvSpPr txBox="1"/>
            <p:nvPr/>
          </p:nvSpPr>
          <p:spPr>
            <a:xfrm>
              <a:off x="2400736" y="4575920"/>
              <a:ext cx="5709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cs typeface="Arial" panose="020B0604020202020204" pitchFamily="34" charset="0"/>
                </a:rPr>
                <a:t>P</a:t>
              </a:r>
              <a:r>
                <a:rPr lang="en-US" sz="800" dirty="0">
                  <a:cs typeface="Arial" panose="020B0604020202020204" pitchFamily="34" charset="0"/>
                </a:rPr>
                <a:t>=0.0007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7C19BEF-3FB3-4B14-BE2E-3CD0BE2075AF}"/>
                </a:ext>
              </a:extLst>
            </p:cNvPr>
            <p:cNvSpPr txBox="1"/>
            <p:nvPr/>
          </p:nvSpPr>
          <p:spPr>
            <a:xfrm>
              <a:off x="2609036" y="5722488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cs typeface="Arial" panose="020B0604020202020204" pitchFamily="34" charset="0"/>
                </a:rPr>
                <a:t>A. r </a:t>
              </a:r>
              <a:r>
                <a:rPr lang="en-US" sz="1050" dirty="0">
                  <a:cs typeface="Arial" panose="020B0604020202020204" pitchFamily="34" charset="0"/>
                </a:rPr>
                <a:t>CM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7B75BE0-6E44-4498-9713-B183287DF541}"/>
                </a:ext>
              </a:extLst>
            </p:cNvPr>
            <p:cNvSpPr txBox="1"/>
            <p:nvPr/>
          </p:nvSpPr>
          <p:spPr>
            <a:xfrm>
              <a:off x="2314468" y="5722488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cs typeface="Arial" panose="020B0604020202020204" pitchFamily="34" charset="0"/>
                </a:rPr>
                <a:t>SDB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89228F-7A1C-4C99-B2CC-424388A3208F}"/>
              </a:ext>
            </a:extLst>
          </p:cNvPr>
          <p:cNvGrpSpPr/>
          <p:nvPr/>
        </p:nvGrpSpPr>
        <p:grpSpPr>
          <a:xfrm>
            <a:off x="3715641" y="4493847"/>
            <a:ext cx="1410138" cy="1423549"/>
            <a:chOff x="3715641" y="4493847"/>
            <a:chExt cx="1410138" cy="14235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A05CEF-2960-5B4E-8312-3EC8C8FA14A1}"/>
                </a:ext>
              </a:extLst>
            </p:cNvPr>
            <p:cNvSpPr txBox="1"/>
            <p:nvPr/>
          </p:nvSpPr>
          <p:spPr>
            <a:xfrm rot="16200000">
              <a:off x="3427100" y="4925343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cs typeface="Arial" panose="020B0604020202020204" pitchFamily="34" charset="0"/>
                </a:rPr>
                <a:t>Colony formation</a:t>
              </a:r>
            </a:p>
            <a:p>
              <a:pPr algn="ctr"/>
              <a:r>
                <a:rPr lang="en-US" sz="800" dirty="0">
                  <a:cs typeface="Arial" panose="020B0604020202020204" pitchFamily="34" charset="0"/>
                </a:rPr>
                <a:t> (% of control)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FCC29E-521C-584E-B77C-63EA08ED534D}"/>
                </a:ext>
              </a:extLst>
            </p:cNvPr>
            <p:cNvSpPr txBox="1"/>
            <p:nvPr/>
          </p:nvSpPr>
          <p:spPr>
            <a:xfrm>
              <a:off x="4131880" y="564804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cs typeface="Arial" panose="020B0604020202020204" pitchFamily="34" charset="0"/>
                </a:rPr>
                <a:t>CTRL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8C5F7D-FD2E-4644-BE0A-EC9BC930086D}"/>
                </a:ext>
              </a:extLst>
            </p:cNvPr>
            <p:cNvSpPr txBox="1"/>
            <p:nvPr/>
          </p:nvSpPr>
          <p:spPr>
            <a:xfrm>
              <a:off x="4475583" y="5647749"/>
              <a:ext cx="325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cs typeface="Arial" panose="020B0604020202020204" pitchFamily="34" charset="0"/>
                </a:rPr>
                <a:t>A.R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EBD528-970D-EC42-A573-5E6F1B235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t="-1547" b="-2774"/>
            <a:stretch/>
          </p:blipFill>
          <p:spPr>
            <a:xfrm>
              <a:off x="4002705" y="4493847"/>
              <a:ext cx="985993" cy="136964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E9C571-6EAB-D443-B4C0-8E6E63377715}"/>
                </a:ext>
              </a:extLst>
            </p:cNvPr>
            <p:cNvSpPr txBox="1"/>
            <p:nvPr/>
          </p:nvSpPr>
          <p:spPr>
            <a:xfrm>
              <a:off x="4317576" y="4542010"/>
              <a:ext cx="5709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cs typeface="Arial" panose="020B0604020202020204" pitchFamily="34" charset="0"/>
                </a:rPr>
                <a:t>P&lt;</a:t>
              </a:r>
              <a:r>
                <a:rPr lang="en-US" sz="800" dirty="0">
                  <a:cs typeface="Arial" panose="020B0604020202020204" pitchFamily="34" charset="0"/>
                </a:rPr>
                <a:t>0.0001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84A4027-6297-43CA-B440-A12CCF99E829}"/>
                </a:ext>
              </a:extLst>
            </p:cNvPr>
            <p:cNvSpPr txBox="1"/>
            <p:nvPr/>
          </p:nvSpPr>
          <p:spPr>
            <a:xfrm>
              <a:off x="4516317" y="5655786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cs typeface="Arial" panose="020B0604020202020204" pitchFamily="34" charset="0"/>
                </a:rPr>
                <a:t>A. r </a:t>
              </a:r>
              <a:r>
                <a:rPr lang="en-US" sz="1050" dirty="0">
                  <a:cs typeface="Arial" panose="020B0604020202020204" pitchFamily="34" charset="0"/>
                </a:rPr>
                <a:t>CM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63D17D0-FD17-4BBD-979A-C7AB6E809A9D}"/>
                </a:ext>
              </a:extLst>
            </p:cNvPr>
            <p:cNvSpPr txBox="1"/>
            <p:nvPr/>
          </p:nvSpPr>
          <p:spPr>
            <a:xfrm>
              <a:off x="4221749" y="5655786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cs typeface="Arial" panose="020B0604020202020204" pitchFamily="34" charset="0"/>
                </a:rPr>
                <a:t>SDB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39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145</Words>
  <Application>Microsoft Office PowerPoint</Application>
  <PresentationFormat>Widescreen</PresentationFormat>
  <Paragraphs>53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461</dc:creator>
  <cp:lastModifiedBy>LIN, Yufeng</cp:lastModifiedBy>
  <cp:revision>14</cp:revision>
  <dcterms:created xsi:type="dcterms:W3CDTF">2021-10-19T01:00:34Z</dcterms:created>
  <dcterms:modified xsi:type="dcterms:W3CDTF">2021-11-02T10:37:57Z</dcterms:modified>
</cp:coreProperties>
</file>